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331" r:id="rId6"/>
    <p:sldId id="355" r:id="rId7"/>
    <p:sldId id="343" r:id="rId8"/>
    <p:sldId id="367" r:id="rId9"/>
    <p:sldId id="366" r:id="rId10"/>
    <p:sldId id="351" r:id="rId11"/>
    <p:sldId id="328" r:id="rId12"/>
    <p:sldId id="411" r:id="rId13"/>
    <p:sldId id="412" r:id="rId14"/>
    <p:sldId id="414" r:id="rId15"/>
    <p:sldId id="413" r:id="rId16"/>
    <p:sldId id="336" r:id="rId17"/>
    <p:sldId id="415" r:id="rId18"/>
    <p:sldId id="375" r:id="rId19"/>
    <p:sldId id="354" r:id="rId20"/>
    <p:sldId id="376" r:id="rId21"/>
    <p:sldId id="416" r:id="rId22"/>
    <p:sldId id="417" r:id="rId23"/>
    <p:sldId id="373" r:id="rId24"/>
    <p:sldId id="377" r:id="rId25"/>
    <p:sldId id="268" r:id="rId2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88539" autoAdjust="0"/>
  </p:normalViewPr>
  <p:slideViewPr>
    <p:cSldViewPr>
      <p:cViewPr varScale="1">
        <p:scale>
          <a:sx n="79" d="100"/>
          <a:sy n="79" d="100"/>
        </p:scale>
        <p:origin x="102" y="870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013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34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28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67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50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86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65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875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7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284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6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5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980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8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32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7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3060232" y="4149080"/>
            <a:ext cx="2952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2024.  6.  10.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47939" y="5034915"/>
            <a:ext cx="804812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충북대학교 산업인공지능학과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[7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김봉균</a:t>
            </a: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김혜영</a:t>
            </a: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이준혁</a:t>
            </a: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95536" y="421854"/>
            <a:ext cx="3469881" cy="44852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chemeClr val="bg1"/>
                </a:solidFill>
              </a:rPr>
              <a:t>지능화 캡스톤 프로젝트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FA47DE-6AFD-4F94-A1F9-0E54C53554E4}"/>
              </a:ext>
            </a:extLst>
          </p:cNvPr>
          <p:cNvGrpSpPr/>
          <p:nvPr/>
        </p:nvGrpSpPr>
        <p:grpSpPr>
          <a:xfrm>
            <a:off x="752652" y="1864915"/>
            <a:ext cx="7638695" cy="617031"/>
            <a:chOff x="157020" y="3061083"/>
            <a:chExt cx="8712968" cy="61703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A053AD-83D3-4195-B956-35FAF5223169}"/>
                </a:ext>
              </a:extLst>
            </p:cNvPr>
            <p:cNvSpPr/>
            <p:nvPr/>
          </p:nvSpPr>
          <p:spPr>
            <a:xfrm>
              <a:off x="157020" y="3061083"/>
              <a:ext cx="87129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r>
                <a:rPr lang="ko-KR" altLang="en-US" sz="2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</a:t>
              </a:r>
              <a:r>
                <a:rPr lang="en-US" altLang="ko-KR" sz="2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#2 </a:t>
              </a:r>
              <a:r>
                <a:rPr lang="ko-KR" altLang="en-US" sz="2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 발표</a:t>
              </a:r>
              <a:endParaRPr lang="en-US" altLang="ko-KR" sz="3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FA6532-6D7C-40B0-B351-D5E084786973}"/>
                </a:ext>
              </a:extLst>
            </p:cNvPr>
            <p:cNvSpPr/>
            <p:nvPr/>
          </p:nvSpPr>
          <p:spPr>
            <a:xfrm>
              <a:off x="899592" y="3278004"/>
              <a:ext cx="5985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endParaRPr lang="ko-KR" altLang="en-US" sz="2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762647-BA11-5C77-7462-B51706C9D45F}"/>
              </a:ext>
            </a:extLst>
          </p:cNvPr>
          <p:cNvSpPr txBox="1"/>
          <p:nvPr/>
        </p:nvSpPr>
        <p:spPr>
          <a:xfrm>
            <a:off x="1077758" y="2424525"/>
            <a:ext cx="691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YOLOv8</a:t>
            </a:r>
            <a:r>
              <a:rPr lang="ko-KR" altLang="en-US" sz="3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해상 객체 검출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</a:t>
            </a:r>
            <a:endParaRPr lang="ko-KR" altLang="en-US" sz="32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4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 </a:t>
            </a:r>
            <a:r>
              <a:rPr lang="en-US" altLang="ko-KR" sz="2000" b="1" dirty="0">
                <a:latin typeface="+mn-ea"/>
              </a:rPr>
              <a:t>(default)</a:t>
            </a: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(Box, Class, DFL) Loss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꾸준히 감소하여 약 </a:t>
            </a:r>
            <a:r>
              <a:rPr lang="en-US" altLang="ko-KR" sz="1600" dirty="0">
                <a:latin typeface="+mn-ea"/>
              </a:rPr>
              <a:t>0.4 ~ 0.8</a:t>
            </a: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precision = 0.92, recall = 0.85, </a:t>
            </a:r>
            <a:r>
              <a:rPr lang="en-US" altLang="ko-KR" sz="1600" dirty="0" err="1"/>
              <a:t>mAP</a:t>
            </a:r>
            <a:r>
              <a:rPr lang="en-US" altLang="ko-KR" sz="1600" dirty="0">
                <a:latin typeface="+mn-ea"/>
              </a:rPr>
              <a:t>(@0.5) = 0.92, </a:t>
            </a:r>
            <a:r>
              <a:rPr lang="en-US" altLang="ko-KR" sz="1600" dirty="0" err="1"/>
              <a:t>mAP</a:t>
            </a:r>
            <a:r>
              <a:rPr lang="en-US" altLang="ko-KR" sz="1600" dirty="0">
                <a:latin typeface="+mn-ea"/>
              </a:rPr>
              <a:t>(@0.5:0.95) = 0.7</a:t>
            </a: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07EEFC-38FE-48CE-B565-E649BA6997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3" y="2187735"/>
            <a:ext cx="8809815" cy="440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</a:t>
            </a:r>
            <a:endParaRPr lang="ko-KR" altLang="en-US" sz="32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 </a:t>
            </a:r>
            <a:r>
              <a:rPr lang="en-US" altLang="ko-KR" sz="2000" b="1" dirty="0">
                <a:latin typeface="+mn-ea"/>
              </a:rPr>
              <a:t>(custom)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재현율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정밀도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mAP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학습 시간 </a:t>
            </a:r>
            <a:r>
              <a:rPr lang="en-US" altLang="ko-KR" sz="1600" dirty="0">
                <a:latin typeface="+mn-ea"/>
              </a:rPr>
              <a:t>: 1epoch </a:t>
            </a:r>
            <a:r>
              <a:rPr lang="ko-KR" altLang="en-US" sz="1600" dirty="0">
                <a:latin typeface="+mn-ea"/>
              </a:rPr>
              <a:t>당 약 </a:t>
            </a:r>
            <a:r>
              <a:rPr lang="en-US" altLang="ko-KR" sz="1600" dirty="0">
                <a:latin typeface="+mn-ea"/>
              </a:rPr>
              <a:t>20</a:t>
            </a:r>
            <a:r>
              <a:rPr lang="ko-KR" altLang="en-US" sz="1600" dirty="0">
                <a:latin typeface="+mn-ea"/>
              </a:rPr>
              <a:t>분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2AF07C-E508-4A3D-80D2-EEA34BCF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6" y="2457273"/>
            <a:ext cx="8803370" cy="30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9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</a:t>
            </a:r>
            <a:endParaRPr lang="ko-KR" altLang="en-US" sz="32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 </a:t>
            </a:r>
            <a:r>
              <a:rPr lang="en-US" altLang="ko-KR" sz="2000" b="1" dirty="0">
                <a:latin typeface="+mn-ea"/>
              </a:rPr>
              <a:t>(custom)</a:t>
            </a: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(Box, Class, DFL) Loss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꾸준히 감소하여 약 </a:t>
            </a:r>
            <a:r>
              <a:rPr lang="en-US" altLang="ko-KR" sz="1600" dirty="0">
                <a:latin typeface="+mn-ea"/>
              </a:rPr>
              <a:t>0.005 ~ 0.4</a:t>
            </a: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precision = 0.86, recall = 0.86, </a:t>
            </a:r>
            <a:r>
              <a:rPr lang="en-US" altLang="ko-KR" sz="1600" dirty="0" err="1"/>
              <a:t>mAP</a:t>
            </a:r>
            <a:r>
              <a:rPr lang="en-US" altLang="ko-KR" sz="1600" dirty="0">
                <a:latin typeface="+mn-ea"/>
              </a:rPr>
              <a:t>(@0.5) = 0.9, </a:t>
            </a:r>
            <a:r>
              <a:rPr lang="en-US" altLang="ko-KR" sz="1600" dirty="0" err="1"/>
              <a:t>mAP</a:t>
            </a:r>
            <a:r>
              <a:rPr lang="en-US" altLang="ko-KR" sz="1600" dirty="0">
                <a:latin typeface="+mn-ea"/>
              </a:rPr>
              <a:t>(@0.5:0.95) = 0.65</a:t>
            </a: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BC212F-1CEC-4ECC-BF97-8BE5CB179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" y="2216781"/>
            <a:ext cx="8880644" cy="44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1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4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곡선 및 성능 비교 </a:t>
            </a:r>
            <a:r>
              <a:rPr lang="en-US" altLang="ko-KR" sz="2000" b="1" dirty="0">
                <a:latin typeface="+mn-ea"/>
              </a:rPr>
              <a:t>(default VS custom)</a:t>
            </a: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Default </a:t>
            </a:r>
            <a:r>
              <a:rPr lang="ko-KR" altLang="en-US" sz="1600" dirty="0">
                <a:latin typeface="+mn-ea"/>
              </a:rPr>
              <a:t>모델이 전체적으로 더 높은 성능을 보임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Custom </a:t>
            </a:r>
            <a:r>
              <a:rPr lang="ko-KR" altLang="en-US" sz="1600" dirty="0">
                <a:latin typeface="+mn-ea"/>
              </a:rPr>
              <a:t>모델도 그래프 </a:t>
            </a:r>
            <a:r>
              <a:rPr lang="ko-KR" altLang="en-US" sz="1600" dirty="0" err="1">
                <a:latin typeface="+mn-ea"/>
              </a:rPr>
              <a:t>우상향</a:t>
            </a:r>
            <a:r>
              <a:rPr lang="ko-KR" altLang="en-US" sz="1600" dirty="0">
                <a:latin typeface="+mn-ea"/>
              </a:rPr>
              <a:t> 경향 → </a:t>
            </a:r>
            <a:r>
              <a:rPr lang="en-US" altLang="ko-KR" sz="1600" dirty="0">
                <a:latin typeface="+mn-ea"/>
              </a:rPr>
              <a:t>epoch </a:t>
            </a:r>
            <a:r>
              <a:rPr lang="ko-KR" altLang="en-US" sz="1600" dirty="0">
                <a:latin typeface="+mn-ea"/>
              </a:rPr>
              <a:t>높일 시 우수한 성능 보일 것으로 예상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97815F-4516-4131-B669-D0BA197A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3" y="1988840"/>
            <a:ext cx="4179961" cy="4869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8A0525-891E-469F-AA27-D22B1326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649" y="1988841"/>
            <a:ext cx="4079351" cy="4869160"/>
          </a:xfrm>
          <a:prstGeom prst="rect">
            <a:avLst/>
          </a:prstGeom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8E34FD46-60AD-4CA4-9F0B-3F0FECE0F0F3}"/>
              </a:ext>
            </a:extLst>
          </p:cNvPr>
          <p:cNvSpPr/>
          <p:nvPr/>
        </p:nvSpPr>
        <p:spPr>
          <a:xfrm>
            <a:off x="4353084" y="3884706"/>
            <a:ext cx="785476" cy="457200"/>
          </a:xfrm>
          <a:prstGeom prst="left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8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3B5A94D-0255-4F62-9A31-7799F2808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9" t="-1" r="11316" b="976"/>
          <a:stretch/>
        </p:blipFill>
        <p:spPr>
          <a:xfrm>
            <a:off x="4764423" y="1722722"/>
            <a:ext cx="4355976" cy="4498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2DDF71-80AE-4C61-B4F2-437DD34049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/>
          <a:stretch/>
        </p:blipFill>
        <p:spPr>
          <a:xfrm>
            <a:off x="92952" y="1722723"/>
            <a:ext cx="4416087" cy="4373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곡선 및 성능 비교 </a:t>
            </a:r>
            <a:r>
              <a:rPr lang="en-US" altLang="ko-KR" sz="2000" b="1" dirty="0">
                <a:latin typeface="+mn-ea"/>
              </a:rPr>
              <a:t>confusion matrix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(default VS custom)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8E34FD46-60AD-4CA4-9F0B-3F0FECE0F0F3}"/>
              </a:ext>
            </a:extLst>
          </p:cNvPr>
          <p:cNvSpPr/>
          <p:nvPr/>
        </p:nvSpPr>
        <p:spPr>
          <a:xfrm>
            <a:off x="4269847" y="3793211"/>
            <a:ext cx="785476" cy="457200"/>
          </a:xfrm>
          <a:prstGeom prst="left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1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검출 결과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9" y="1413195"/>
            <a:ext cx="4368871" cy="24574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9953"/>
            <a:ext cx="4357946" cy="2451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8" y="3870684"/>
            <a:ext cx="4368871" cy="24574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870684"/>
            <a:ext cx="4368873" cy="24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0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검출 결과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6102BB-084B-438B-98A9-59F80BC25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" y="1438714"/>
            <a:ext cx="8880584" cy="500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6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비교 모델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0" y="3861048"/>
            <a:ext cx="4937321" cy="29443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027" y="3861048"/>
            <a:ext cx="4572000" cy="29443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09275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비교를 위해 트레인 조건을 변경하여 단시간 훈련 진행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-&gt; </a:t>
            </a:r>
            <a:r>
              <a:rPr lang="ko-KR" altLang="en-US" sz="2000" b="1" dirty="0">
                <a:latin typeface="+mn-ea"/>
              </a:rPr>
              <a:t>모든 지표상 성능이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번 비교모델에 비해 현저히 저하됨을 확인함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epochs=5, batch=10, </a:t>
            </a:r>
            <a:r>
              <a:rPr lang="en-US" altLang="ko-KR" sz="2000" b="1" dirty="0" err="1">
                <a:solidFill>
                  <a:srgbClr val="0000FF"/>
                </a:solidFill>
                <a:latin typeface="+mn-ea"/>
              </a:rPr>
              <a:t>imgsz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=300 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40" y="1886467"/>
            <a:ext cx="5496580" cy="19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비교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09275"/>
            <a:ext cx="8706254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YOLOv8s,m,l</a:t>
            </a:r>
            <a:r>
              <a:rPr lang="ko-KR" altLang="en-US" sz="2000" b="1" dirty="0">
                <a:latin typeface="+mn-ea"/>
              </a:rPr>
              <a:t> 학습 진행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b="1" dirty="0">
                <a:latin typeface="+mn-ea"/>
              </a:rPr>
              <a:t>문제점</a:t>
            </a:r>
            <a:endParaRPr lang="en-US" altLang="ko-KR" b="1" dirty="0">
              <a:latin typeface="+mn-ea"/>
            </a:endParaRP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Loss</a:t>
            </a:r>
            <a:r>
              <a:rPr lang="ko-KR" altLang="en-US" sz="1600" dirty="0">
                <a:latin typeface="+mn-ea"/>
              </a:rPr>
              <a:t> 데이터에 대해 </a:t>
            </a:r>
            <a:r>
              <a:rPr lang="en-US" altLang="ko-KR" sz="1600" dirty="0">
                <a:latin typeface="+mn-ea"/>
              </a:rPr>
              <a:t>NAN</a:t>
            </a:r>
            <a:r>
              <a:rPr lang="ko-KR" altLang="en-US" sz="1600" dirty="0">
                <a:latin typeface="+mn-ea"/>
              </a:rPr>
              <a:t>으로 측정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b="1" dirty="0">
                <a:latin typeface="+mn-ea"/>
              </a:rPr>
              <a:t>원인</a:t>
            </a:r>
            <a:endParaRPr lang="en-US" altLang="ko-KR" b="1" dirty="0">
              <a:latin typeface="+mn-ea"/>
            </a:endParaRP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특정 </a:t>
            </a:r>
            <a:r>
              <a:rPr lang="en-US" altLang="ko-KR" sz="1600" dirty="0">
                <a:latin typeface="+mn-ea"/>
              </a:rPr>
              <a:t>GPU(</a:t>
            </a:r>
            <a:r>
              <a:rPr lang="fr-FR" altLang="ko-KR" sz="1600" dirty="0"/>
              <a:t>NVIDIA GeForce GTX 1650 Ti)</a:t>
            </a:r>
            <a:r>
              <a:rPr lang="ko-KR" altLang="en-US" sz="1600" dirty="0">
                <a:latin typeface="+mn-ea"/>
              </a:rPr>
              <a:t>에 대해 발생 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b="1" dirty="0">
                <a:latin typeface="+mn-ea"/>
              </a:rPr>
              <a:t>해결</a:t>
            </a:r>
            <a:endParaRPr lang="en-US" altLang="ko-KR" b="1" dirty="0">
              <a:latin typeface="+mn-ea"/>
            </a:endParaRPr>
          </a:p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AMP </a:t>
            </a:r>
            <a:r>
              <a:rPr lang="ko-KR" altLang="en-US" sz="1600" dirty="0">
                <a:latin typeface="+mn-ea"/>
              </a:rPr>
              <a:t>비활성화 등 설정해봤으나 동일한 오류 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E45E9C-2F58-48A2-B5FF-A700E27C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17" y="3140498"/>
            <a:ext cx="2879630" cy="36120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B36035-1561-4CA6-887C-3D2A1E984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" y="4581128"/>
            <a:ext cx="6012160" cy="20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0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1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논문</a:t>
            </a:r>
            <a:r>
              <a:rPr lang="en-US" altLang="ko-KR" sz="2000" b="1" dirty="0">
                <a:latin typeface="+mn-ea"/>
              </a:rPr>
              <a:t>(YOLOv5)</a:t>
            </a:r>
            <a:r>
              <a:rPr lang="ko-KR" altLang="en-US" sz="2000" b="1" dirty="0">
                <a:latin typeface="+mn-ea"/>
              </a:rPr>
              <a:t>과의 결과 비교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latin typeface="+mn-ea"/>
              </a:rPr>
              <a:t>YOLOv5-L </a:t>
            </a:r>
            <a:r>
              <a:rPr lang="ko-KR" altLang="en-US" sz="1600" b="1" dirty="0">
                <a:latin typeface="+mn-ea"/>
              </a:rPr>
              <a:t>모델 기준</a:t>
            </a:r>
            <a:endParaRPr lang="en-US" altLang="ko-KR" sz="16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dirty="0">
                <a:latin typeface="+mn-ea"/>
              </a:rPr>
              <a:t>precision = 0.688, recall = 0.514, </a:t>
            </a:r>
            <a:r>
              <a:rPr lang="en-US" altLang="ko-KR" dirty="0" err="1">
                <a:latin typeface="+mn-ea"/>
              </a:rPr>
              <a:t>mAP</a:t>
            </a:r>
            <a:r>
              <a:rPr lang="en-US" altLang="ko-KR" dirty="0">
                <a:latin typeface="+mn-ea"/>
              </a:rPr>
              <a:t> = 0.597(0.5) / 0.316(0.5:0.95)</a:t>
            </a:r>
          </a:p>
          <a:p>
            <a:pPr>
              <a:lnSpc>
                <a:spcPts val="2300"/>
              </a:lnSpc>
            </a:pPr>
            <a:endParaRPr lang="en-US" altLang="ko-KR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1600" b="1" dirty="0">
                <a:latin typeface="+mn-ea"/>
              </a:rPr>
              <a:t>동일한 데이터셋으로 </a:t>
            </a:r>
            <a:r>
              <a:rPr lang="en-US" altLang="ko-KR" sz="1600" b="1" dirty="0">
                <a:latin typeface="+mn-ea"/>
              </a:rPr>
              <a:t>YOLOv8 </a:t>
            </a:r>
            <a:r>
              <a:rPr lang="ko-KR" altLang="en-US" sz="1600" b="1" dirty="0">
                <a:latin typeface="+mn-ea"/>
              </a:rPr>
              <a:t>모델이 전체적으로 더 나은 성능 보임</a:t>
            </a:r>
            <a:endParaRPr lang="en-US" altLang="ko-KR" sz="16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DBE7C-BF1E-4E67-B030-17A907D0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83" y="3550535"/>
            <a:ext cx="7152393" cy="307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20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수행체계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378138" y="968603"/>
            <a:ext cx="8340522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수행방법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-7</a:t>
            </a:r>
            <a:r>
              <a:rPr lang="ko-KR" altLang="en-US" sz="1600" dirty="0">
                <a:latin typeface="+mn-ea"/>
              </a:rPr>
              <a:t>조는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인으로 구성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자료조사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학습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발표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증량 등으로 업무를 분할하여 수행함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개개인의 지역이 멀어 현재 줌 회의 또는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주일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회씩 </a:t>
            </a:r>
            <a:r>
              <a:rPr lang="ko-KR" altLang="en-US" sz="1600" dirty="0" err="1">
                <a:latin typeface="+mn-ea"/>
              </a:rPr>
              <a:t>카카오톡</a:t>
            </a:r>
            <a:r>
              <a:rPr lang="ko-KR" altLang="en-US" sz="1600" dirty="0">
                <a:latin typeface="+mn-ea"/>
              </a:rPr>
              <a:t> 등으로 수행 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대면 회의 수행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학과노트북을 대여하여 </a:t>
            </a:r>
            <a:r>
              <a:rPr lang="ko-KR" altLang="en-US" sz="1600" dirty="0" err="1">
                <a:latin typeface="+mn-ea"/>
              </a:rPr>
              <a:t>파이참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주피터 노트북 사용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업무분장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3338E3E1-B499-4817-9D53-DBF9D7E48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807454"/>
              </p:ext>
            </p:extLst>
          </p:nvPr>
        </p:nvGraphicFramePr>
        <p:xfrm>
          <a:off x="971600" y="3212976"/>
          <a:ext cx="7004858" cy="3173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53">
                  <a:extLst>
                    <a:ext uri="{9D8B030D-6E8A-4147-A177-3AD203B41FA5}">
                      <a16:colId xmlns:a16="http://schemas.microsoft.com/office/drawing/2014/main" val="4190510126"/>
                    </a:ext>
                  </a:extLst>
                </a:gridCol>
                <a:gridCol w="4498867">
                  <a:extLst>
                    <a:ext uri="{9D8B030D-6E8A-4147-A177-3AD203B41FA5}">
                      <a16:colId xmlns:a16="http://schemas.microsoft.com/office/drawing/2014/main" val="2966296135"/>
                    </a:ext>
                  </a:extLst>
                </a:gridCol>
                <a:gridCol w="1428138">
                  <a:extLst>
                    <a:ext uri="{9D8B030D-6E8A-4147-A177-3AD203B41FA5}">
                      <a16:colId xmlns:a16="http://schemas.microsoft.com/office/drawing/2014/main" val="2955174181"/>
                    </a:ext>
                  </a:extLst>
                </a:gridCol>
              </a:tblGrid>
              <a:tr h="458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수행내용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693972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김봉균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자료조사</a:t>
                      </a:r>
                      <a:endParaRPr lang="en-US" altLang="ko-KR" sz="1400" dirty="0"/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비교모델 학습</a:t>
                      </a:r>
                      <a:endParaRPr lang="en-US" altLang="ko-KR" sz="1400" dirty="0"/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 학습</a:t>
                      </a:r>
                      <a:r>
                        <a:rPr lang="en-US" altLang="ko-KR" sz="1400" dirty="0"/>
                        <a:t>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545196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김혜영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데이터 추출</a:t>
                      </a:r>
                      <a:endParaRPr lang="en-US" altLang="ko-KR" sz="1400" dirty="0"/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 학습</a:t>
                      </a:r>
                      <a:r>
                        <a:rPr lang="en-US" altLang="ko-KR" sz="1400" dirty="0"/>
                        <a:t>(L)</a:t>
                      </a:r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프로젝트 총괄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662306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이준혁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 평가 및 분석</a:t>
                      </a:r>
                      <a:endParaRPr lang="en-US" altLang="ko-KR" sz="1400" dirty="0"/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발표자료 준비 등</a:t>
                      </a:r>
                      <a:endParaRPr lang="en-US" altLang="ko-KR" sz="1400" dirty="0"/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 학습</a:t>
                      </a:r>
                      <a:r>
                        <a:rPr lang="en-US" altLang="ko-KR" sz="1400" dirty="0"/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5603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결과 요약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+mn-ea"/>
            </a:endParaRPr>
          </a:p>
          <a:p>
            <a:r>
              <a:rPr lang="ko-KR" altLang="en-US" b="1" dirty="0"/>
              <a:t>데이터셋 구성 및 증강</a:t>
            </a:r>
            <a:endParaRPr lang="ko-KR" alt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SMD-Plus </a:t>
            </a:r>
            <a:r>
              <a:rPr lang="ko-KR" altLang="en-US" sz="1600" b="1" dirty="0" err="1"/>
              <a:t>데이터셋</a:t>
            </a:r>
            <a:r>
              <a:rPr lang="ko-KR" altLang="en-US" sz="1600" b="1" dirty="0"/>
              <a:t> 활용</a:t>
            </a:r>
            <a:r>
              <a:rPr lang="en-US" altLang="ko-KR" sz="1600" b="1" dirty="0"/>
              <a:t>:</a:t>
            </a:r>
            <a:r>
              <a:rPr lang="ko-KR" altLang="en-US" sz="1600" dirty="0"/>
              <a:t> 총 </a:t>
            </a:r>
            <a:r>
              <a:rPr lang="en-US" altLang="ko-KR" sz="1600" dirty="0"/>
              <a:t>10,000</a:t>
            </a:r>
            <a:r>
              <a:rPr lang="ko-KR" altLang="en-US" sz="1600" dirty="0"/>
              <a:t>개의 이미지와 라벨을 포함하는 </a:t>
            </a:r>
            <a:r>
              <a:rPr lang="en-US" altLang="ko-KR" sz="1600" dirty="0"/>
              <a:t>SMD-Plus </a:t>
            </a:r>
            <a:r>
              <a:rPr lang="ko-KR" altLang="en-US" sz="1600" dirty="0"/>
              <a:t>공시 </a:t>
            </a:r>
            <a:br>
              <a:rPr lang="en-US" altLang="ko-KR" sz="1600" dirty="0"/>
            </a:br>
            <a:r>
              <a:rPr lang="ko-KR" altLang="en-US" sz="1600" dirty="0"/>
              <a:t>데이터셋을 사용하여 모델을 학습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다양한 데이터 증강 기법 적용</a:t>
            </a:r>
            <a:r>
              <a:rPr lang="en-US" altLang="ko-KR" sz="1600" b="1" dirty="0"/>
              <a:t>:</a:t>
            </a:r>
            <a:r>
              <a:rPr lang="ko-KR" altLang="en-US" sz="1600" dirty="0"/>
              <a:t> 회전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mixup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copy&amp;paste</a:t>
            </a:r>
            <a:r>
              <a:rPr lang="en-US" altLang="ko-KR" sz="1600" dirty="0"/>
              <a:t> </a:t>
            </a:r>
            <a:r>
              <a:rPr lang="ko-KR" altLang="en-US" sz="1600" dirty="0"/>
              <a:t>등 다양한 증강 기법을 적용하여 모델의 일반화 성능을 향상</a:t>
            </a:r>
            <a:endParaRPr lang="en-US" altLang="ko-KR" sz="1200" dirty="0"/>
          </a:p>
          <a:p>
            <a:r>
              <a:rPr lang="ko-KR" altLang="en-US" b="1" dirty="0"/>
              <a:t>모델 학습 및 최적화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하이퍼파라미터</a:t>
            </a:r>
            <a:r>
              <a:rPr lang="ko-KR" altLang="en-US" sz="1600" b="1" dirty="0"/>
              <a:t> 튜닝</a:t>
            </a:r>
            <a:r>
              <a:rPr lang="en-US" altLang="ko-KR" sz="1600" b="1" dirty="0"/>
              <a:t>:</a:t>
            </a:r>
            <a:r>
              <a:rPr lang="ko-KR" altLang="en-US" sz="1600" dirty="0"/>
              <a:t> 최적의 </a:t>
            </a:r>
            <a:r>
              <a:rPr lang="ko-KR" altLang="en-US" sz="1600" dirty="0" err="1"/>
              <a:t>하이퍼파라미터를</a:t>
            </a:r>
            <a:r>
              <a:rPr lang="ko-KR" altLang="en-US" sz="1600" dirty="0"/>
              <a:t> 찾기 위해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배치 크기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옵티마이저</a:t>
            </a:r>
            <a:r>
              <a:rPr lang="ko-KR" altLang="en-US" sz="1600" dirty="0"/>
              <a:t> 등을 조절</a:t>
            </a:r>
            <a:endParaRPr lang="en-US" altLang="ko-KR" sz="1200" dirty="0"/>
          </a:p>
          <a:p>
            <a:r>
              <a:rPr lang="ko-KR" altLang="en-US" b="1" dirty="0"/>
              <a:t>성능 평가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YOLOv5</a:t>
            </a:r>
            <a:r>
              <a:rPr lang="ko-KR" altLang="en-US" sz="1600" b="1" dirty="0"/>
              <a:t>와 비교 우수한 검출 성능</a:t>
            </a:r>
            <a:r>
              <a:rPr lang="en-US" altLang="ko-KR" sz="1600" b="1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YOLOv8</a:t>
            </a:r>
            <a:r>
              <a:rPr lang="ko-KR" altLang="en-US" sz="1600" dirty="0"/>
              <a:t>모델 학습 결과 </a:t>
            </a:r>
            <a:r>
              <a:rPr lang="en-US" altLang="ko-KR" sz="1600" dirty="0" err="1"/>
              <a:t>mAP</a:t>
            </a:r>
            <a:r>
              <a:rPr lang="en-US" altLang="ko-KR" sz="1600" dirty="0"/>
              <a:t>(Mean Average Precision, @0.5) </a:t>
            </a:r>
            <a:r>
              <a:rPr lang="en-US" altLang="ko-KR" sz="1600" dirty="0">
                <a:latin typeface="+mn-ea"/>
              </a:rPr>
              <a:t>0.92</a:t>
            </a:r>
            <a:r>
              <a:rPr lang="en-US" altLang="ko-KR" sz="1600" dirty="0"/>
              <a:t>, </a:t>
            </a:r>
            <a:r>
              <a:rPr lang="en-US" altLang="ko-KR" sz="1600" dirty="0">
                <a:latin typeface="+mn-ea"/>
              </a:rPr>
              <a:t>precision</a:t>
            </a:r>
            <a:r>
              <a:rPr lang="ko-KR" altLang="en-US" sz="1600" dirty="0"/>
              <a:t> </a:t>
            </a:r>
            <a:r>
              <a:rPr lang="en-US" altLang="ko-KR" sz="1600" dirty="0">
                <a:latin typeface="+mn-ea"/>
              </a:rPr>
              <a:t>0.92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>
                <a:latin typeface="+mn-ea"/>
              </a:rPr>
              <a:t>recall</a:t>
            </a:r>
            <a:r>
              <a:rPr lang="ko-KR" altLang="en-US" sz="1600" dirty="0"/>
              <a:t> </a:t>
            </a:r>
            <a:r>
              <a:rPr lang="en-US" altLang="ko-KR" sz="1600" dirty="0">
                <a:latin typeface="+mn-ea"/>
              </a:rPr>
              <a:t>0.85 </a:t>
            </a:r>
            <a:r>
              <a:rPr lang="ko-KR" altLang="en-US" sz="1600" dirty="0"/>
              <a:t>을 달성하여 더 우수한 성능을 보인다고 할 수 있음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Custom </a:t>
            </a:r>
            <a:r>
              <a:rPr lang="ko-KR" altLang="en-US" sz="1600" b="1" dirty="0" err="1"/>
              <a:t>하이퍼파라미터와</a:t>
            </a:r>
            <a:r>
              <a:rPr lang="ko-KR" altLang="en-US" sz="1600" b="1" dirty="0"/>
              <a:t> 비교</a:t>
            </a:r>
            <a:r>
              <a:rPr lang="en-US" altLang="ko-KR" sz="1600" b="1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epoch</a:t>
            </a:r>
            <a:r>
              <a:rPr lang="ko-KR" altLang="en-US" sz="1600" dirty="0"/>
              <a:t>을 늘려 학습을 시켰을 시 더 나은 성능 </a:t>
            </a:r>
            <a:r>
              <a:rPr lang="ko-KR" altLang="en-US" sz="1600" dirty="0" err="1"/>
              <a:t>보일것으로</a:t>
            </a:r>
            <a:r>
              <a:rPr lang="ko-KR" altLang="en-US" sz="1600" dirty="0"/>
              <a:t> 예상되나 </a:t>
            </a:r>
            <a:r>
              <a:rPr lang="en-US" altLang="ko-KR" sz="1600" dirty="0"/>
              <a:t>30 epoch</a:t>
            </a:r>
            <a:r>
              <a:rPr lang="ko-KR" altLang="en-US" sz="1600" dirty="0"/>
              <a:t>을 돌린 </a:t>
            </a:r>
            <a:r>
              <a:rPr lang="en-US" altLang="ko-KR" sz="1600" dirty="0"/>
              <a:t>default </a:t>
            </a:r>
            <a:r>
              <a:rPr lang="ko-KR" altLang="en-US" sz="1600" dirty="0"/>
              <a:t>모델이 성능이 약소하지만 더 높게 나옴 </a:t>
            </a:r>
            <a:endParaRPr lang="en-US" altLang="ko-KR" sz="11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/>
              <a:t>결론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본 연구를 통해 </a:t>
            </a:r>
            <a:r>
              <a:rPr lang="en-US" altLang="ko-KR" sz="1600" dirty="0"/>
              <a:t>YOLOv8 </a:t>
            </a:r>
            <a:r>
              <a:rPr lang="ko-KR" altLang="en-US" sz="1600" dirty="0"/>
              <a:t>기반의 해상 객체 검출 시스템이 높은 성능과 효율성을 가지고 있음을 확인한 바</a:t>
            </a:r>
            <a:r>
              <a:rPr lang="en-US" altLang="ko-KR" sz="1600" dirty="0"/>
              <a:t>, </a:t>
            </a:r>
            <a:r>
              <a:rPr lang="ko-KR" altLang="en-US" sz="1600" dirty="0"/>
              <a:t>해상 안전 및 자율 항해 시스템 분야에서 중요한 역할을 할 수 있음을 시사</a:t>
            </a:r>
            <a:endParaRPr lang="en-US" altLang="ko-KR" sz="1600" dirty="0"/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GPU </a:t>
            </a:r>
            <a:r>
              <a:rPr lang="ko-KR" altLang="en-US" sz="1600" dirty="0"/>
              <a:t>문제를 해결 해 더 다양한 모델 학습이 필요하며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최적화 및 </a:t>
            </a:r>
            <a:br>
              <a:rPr lang="en-US" altLang="ko-KR" sz="1600" dirty="0"/>
            </a:br>
            <a:r>
              <a:rPr lang="ko-KR" altLang="en-US" sz="1600" dirty="0"/>
              <a:t>학습시간을 줄일 수 있는 방법을 모색해야 함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6426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기타의견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20764" y="1215336"/>
            <a:ext cx="8706254" cy="451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이번 프로젝트를 진행하며 느낀 고찰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이준혁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>
              <a:lnSpc>
                <a:spcPts val="2300"/>
              </a:lnSpc>
            </a:pP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ts val="2300"/>
              </a:lnSpc>
              <a:buAutoNum type="arabicPeriod"/>
            </a:pPr>
            <a:r>
              <a:rPr lang="en-US" altLang="ko-KR" sz="2000" b="1" dirty="0">
                <a:latin typeface="+mn-ea"/>
              </a:rPr>
              <a:t>COLAB </a:t>
            </a:r>
            <a:r>
              <a:rPr lang="ko-KR" altLang="en-US" sz="2000" b="1" dirty="0">
                <a:latin typeface="+mn-ea"/>
              </a:rPr>
              <a:t>환경 진행 시</a:t>
            </a:r>
            <a:r>
              <a:rPr lang="en-US" altLang="ko-KR" sz="2000" dirty="0">
                <a:latin typeface="+mn-ea"/>
              </a:rPr>
              <a:t>: COLAB </a:t>
            </a:r>
            <a:r>
              <a:rPr lang="ko-KR" altLang="en-US" sz="2000" dirty="0">
                <a:latin typeface="+mn-ea"/>
              </a:rPr>
              <a:t>특성상 </a:t>
            </a:r>
            <a:r>
              <a:rPr lang="ko-KR" altLang="en-US" sz="2000" dirty="0" err="1">
                <a:latin typeface="+mn-ea"/>
              </a:rPr>
              <a:t>구글</a:t>
            </a:r>
            <a:r>
              <a:rPr lang="ko-KR" altLang="en-US" sz="2000" dirty="0">
                <a:latin typeface="+mn-ea"/>
              </a:rPr>
              <a:t> 드라이브와의 호환</a:t>
            </a:r>
            <a:r>
              <a:rPr lang="en-US" altLang="ko-KR" sz="2000" dirty="0">
                <a:latin typeface="+mn-ea"/>
              </a:rPr>
              <a:t>/</a:t>
            </a:r>
            <a:r>
              <a:rPr lang="ko-KR" altLang="en-US" sz="2000" dirty="0">
                <a:latin typeface="+mn-ea"/>
              </a:rPr>
              <a:t>연동은 좋음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그렇지만 로컬 경로 지정이 들어가게 되면 경로상 이상이 없는데도 읽어올 수 없는 문제점들이 지속적으로 생김</a:t>
            </a:r>
            <a:endParaRPr lang="en-US" altLang="ko-KR" sz="20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-&gt;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대용량 파일 작업 시에는 런타임 오류와 더불어 </a:t>
            </a:r>
            <a:r>
              <a:rPr lang="ko-KR" altLang="en-US" sz="2000" dirty="0" err="1">
                <a:solidFill>
                  <a:srgbClr val="FF0000"/>
                </a:solidFill>
                <a:latin typeface="+mn-ea"/>
              </a:rPr>
              <a:t>구글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드라이브의 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용량까지 고려해야 하는 상황이 도래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000" dirty="0" err="1">
                <a:solidFill>
                  <a:srgbClr val="FF0000"/>
                </a:solidFill>
                <a:latin typeface="+mn-ea"/>
              </a:rPr>
              <a:t>파이참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또는 주피터 노트북이 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유리함을 체득하였음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2. </a:t>
            </a:r>
            <a:r>
              <a:rPr lang="ko-KR" altLang="en-US" sz="2000" b="1" dirty="0" err="1">
                <a:latin typeface="+mn-ea"/>
              </a:rPr>
              <a:t>경로찾기의</a:t>
            </a:r>
            <a:r>
              <a:rPr lang="ko-KR" altLang="en-US" sz="2000" b="1" dirty="0">
                <a:latin typeface="+mn-ea"/>
              </a:rPr>
              <a:t> 중요성</a:t>
            </a:r>
            <a:r>
              <a:rPr lang="en-US" altLang="ko-KR" sz="2000" b="1" dirty="0">
                <a:latin typeface="+mn-ea"/>
              </a:rPr>
              <a:t>/</a:t>
            </a:r>
            <a:r>
              <a:rPr lang="ko-KR" altLang="en-US" sz="2000" b="1" dirty="0">
                <a:latin typeface="+mn-ea"/>
              </a:rPr>
              <a:t>어려움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이번 과제를 진행하며 가장 애로점이 많았던 것은 </a:t>
            </a:r>
            <a:r>
              <a:rPr lang="ko-KR" altLang="en-US" sz="2000" dirty="0" err="1">
                <a:latin typeface="+mn-ea"/>
              </a:rPr>
              <a:t>재대로된</a:t>
            </a:r>
            <a:r>
              <a:rPr lang="ko-KR" altLang="en-US" sz="2000" dirty="0">
                <a:latin typeface="+mn-ea"/>
              </a:rPr>
              <a:t> 경로를 설정했음에도 불러오지 못하는 경우가 빈번하였음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-&gt; / // ₩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등의 경로지정 문제에 관하여 많은 고민을 할 수 있었음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7183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 프로세스</a:t>
            </a:r>
          </a:p>
        </p:txBody>
      </p:sp>
      <p:sp>
        <p:nvSpPr>
          <p:cNvPr id="2" name="오각형 1"/>
          <p:cNvSpPr/>
          <p:nvPr/>
        </p:nvSpPr>
        <p:spPr>
          <a:xfrm>
            <a:off x="404389" y="1215508"/>
            <a:ext cx="2040781" cy="4900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데이터셋 준비</a:t>
            </a:r>
          </a:p>
        </p:txBody>
      </p:sp>
      <p:sp>
        <p:nvSpPr>
          <p:cNvPr id="53" name="오각형 52"/>
          <p:cNvSpPr/>
          <p:nvPr/>
        </p:nvSpPr>
        <p:spPr>
          <a:xfrm>
            <a:off x="2477508" y="1215508"/>
            <a:ext cx="2243867" cy="4900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 전처리 및 증강</a:t>
            </a:r>
          </a:p>
        </p:txBody>
      </p:sp>
      <p:sp>
        <p:nvSpPr>
          <p:cNvPr id="54" name="오각형 53"/>
          <p:cNvSpPr/>
          <p:nvPr/>
        </p:nvSpPr>
        <p:spPr>
          <a:xfrm>
            <a:off x="4721375" y="1210598"/>
            <a:ext cx="1897980" cy="4900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학습</a:t>
            </a:r>
          </a:p>
        </p:txBody>
      </p:sp>
      <p:sp>
        <p:nvSpPr>
          <p:cNvPr id="56" name="오각형 55"/>
          <p:cNvSpPr/>
          <p:nvPr/>
        </p:nvSpPr>
        <p:spPr>
          <a:xfrm>
            <a:off x="6619355" y="1210598"/>
            <a:ext cx="2243867" cy="4900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평가 및 결과 도출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388" y="3123694"/>
            <a:ext cx="2114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데이터셋 다운로드</a:t>
            </a:r>
            <a:br>
              <a:rPr lang="en-US" altLang="ko-KR" sz="1400" dirty="0"/>
            </a:b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2445170" y="3124580"/>
            <a:ext cx="2199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r>
              <a:rPr lang="ko-KR" altLang="en-US" sz="1400" dirty="0"/>
              <a:t> 추출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.mat</a:t>
            </a:r>
            <a:r>
              <a:rPr lang="ko-KR" altLang="en-US" sz="1400" dirty="0"/>
              <a:t> 주석 생성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1269" y="3052497"/>
            <a:ext cx="204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하이퍼파라미터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설정 및 학습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03581" y="3052497"/>
            <a:ext cx="2460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모델 평가 및</a:t>
            </a:r>
            <a:r>
              <a:rPr lang="en-US" altLang="ko-KR" sz="1600" dirty="0"/>
              <a:t> </a:t>
            </a:r>
            <a:r>
              <a:rPr lang="ko-KR" altLang="en-US" sz="1600" dirty="0"/>
              <a:t>시각화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0CF2C75-FE63-4502-B8F7-FBCC0625757D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1530791" y="4903443"/>
            <a:ext cx="1454654" cy="749275"/>
          </a:xfrm>
          <a:prstGeom prst="bentConnector3">
            <a:avLst>
              <a:gd name="adj1" fmla="val 4916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640187F-06B7-461D-B2D5-89DBB1D85B56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530791" y="4089487"/>
            <a:ext cx="1453038" cy="813956"/>
          </a:xfrm>
          <a:prstGeom prst="bentConnector3">
            <a:avLst>
              <a:gd name="adj1" fmla="val 491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7A2550A-5F8F-477B-B341-6D90840BF70E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776180" y="4903443"/>
            <a:ext cx="1418046" cy="7492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573237-107A-473F-A1EC-C06B5DD57923}"/>
              </a:ext>
            </a:extLst>
          </p:cNvPr>
          <p:cNvSpPr/>
          <p:nvPr/>
        </p:nvSpPr>
        <p:spPr>
          <a:xfrm>
            <a:off x="521796" y="4712943"/>
            <a:ext cx="1008995" cy="381000"/>
          </a:xfrm>
          <a:prstGeom prst="roundRect">
            <a:avLst>
              <a:gd name="adj" fmla="val 541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SMD-Plus</a:t>
            </a: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825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 defTabSz="685800">
              <a:defRPr/>
            </a:pP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동영상 데이터셋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546E82B-D524-4904-94E9-D2FFA9A35F25}"/>
              </a:ext>
            </a:extLst>
          </p:cNvPr>
          <p:cNvSpPr/>
          <p:nvPr/>
        </p:nvSpPr>
        <p:spPr>
          <a:xfrm>
            <a:off x="2985445" y="5440545"/>
            <a:ext cx="790735" cy="424345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Val(4,673)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4B2283-34FB-4146-AA2C-5AC9D221D81C}"/>
              </a:ext>
            </a:extLst>
          </p:cNvPr>
          <p:cNvSpPr/>
          <p:nvPr/>
        </p:nvSpPr>
        <p:spPr>
          <a:xfrm>
            <a:off x="2985445" y="3849408"/>
            <a:ext cx="790735" cy="46292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Train(18,691)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2AE4931-5FDF-4DC6-B53B-4301CD05635D}"/>
              </a:ext>
            </a:extLst>
          </p:cNvPr>
          <p:cNvSpPr/>
          <p:nvPr/>
        </p:nvSpPr>
        <p:spPr>
          <a:xfrm>
            <a:off x="5194226" y="4691535"/>
            <a:ext cx="893043" cy="423815"/>
          </a:xfrm>
          <a:prstGeom prst="roundRect">
            <a:avLst>
              <a:gd name="adj" fmla="val 54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Yolov8n  </a:t>
            </a:r>
            <a:r>
              <a:rPr lang="ko-KR" altLang="en-US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B36BE6C-8B3C-432E-844C-64908D21C790}"/>
              </a:ext>
            </a:extLst>
          </p:cNvPr>
          <p:cNvSpPr/>
          <p:nvPr/>
        </p:nvSpPr>
        <p:spPr>
          <a:xfrm>
            <a:off x="7284085" y="4722798"/>
            <a:ext cx="759621" cy="381000"/>
          </a:xfrm>
          <a:prstGeom prst="roundRect">
            <a:avLst>
              <a:gd name="adj" fmla="val 5417"/>
            </a:avLst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B011C99-7062-4E4A-8C58-1F5492EA2044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87269" y="4903443"/>
            <a:ext cx="1196816" cy="9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6A7797AB-FEF7-46DD-950F-3E3A5E757DB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3776180" y="4089484"/>
            <a:ext cx="1418046" cy="8139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5ED9360-D5FD-4736-A9DC-38EA7E9AC1CF}"/>
              </a:ext>
            </a:extLst>
          </p:cNvPr>
          <p:cNvSpPr/>
          <p:nvPr/>
        </p:nvSpPr>
        <p:spPr>
          <a:xfrm>
            <a:off x="2432193" y="2057250"/>
            <a:ext cx="2289182" cy="644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 dirty="0">
              <a:latin typeface="NEXON Lv1 Gothic OTF Light" pitchFamily="2" charset="-128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1496AEB-E2C8-4B31-AC5C-4DFED1C468C4}"/>
              </a:ext>
            </a:extLst>
          </p:cNvPr>
          <p:cNvSpPr/>
          <p:nvPr/>
        </p:nvSpPr>
        <p:spPr>
          <a:xfrm>
            <a:off x="4721375" y="2058135"/>
            <a:ext cx="1897980" cy="6498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 dirty="0">
              <a:latin typeface="NEXON Lv1 Gothic OTF Light" pitchFamily="2" charset="-128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B9AA899-4F8F-4B65-AD17-9F8545123EAB}"/>
              </a:ext>
            </a:extLst>
          </p:cNvPr>
          <p:cNvSpPr/>
          <p:nvPr/>
        </p:nvSpPr>
        <p:spPr>
          <a:xfrm>
            <a:off x="6619355" y="2057174"/>
            <a:ext cx="2136007" cy="6447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 dirty="0">
              <a:latin typeface="NEXON Lv1 Gothic OTF Light" pitchFamily="2" charset="-128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9958461-D2AB-4B3D-BB26-BD05118FC98B}"/>
              </a:ext>
            </a:extLst>
          </p:cNvPr>
          <p:cNvGrpSpPr/>
          <p:nvPr/>
        </p:nvGrpSpPr>
        <p:grpSpPr>
          <a:xfrm>
            <a:off x="428231" y="2058136"/>
            <a:ext cx="2016939" cy="649813"/>
            <a:chOff x="-4930" y="2349137"/>
            <a:chExt cx="2016939" cy="64981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7C3BD15-6496-4267-A0B3-B239C57925A0}"/>
                </a:ext>
              </a:extLst>
            </p:cNvPr>
            <p:cNvSpPr/>
            <p:nvPr/>
          </p:nvSpPr>
          <p:spPr>
            <a:xfrm>
              <a:off x="-4930" y="2349137"/>
              <a:ext cx="2016939" cy="6498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350" dirty="0">
                <a:latin typeface="NEXON Lv1 Gothic OTF Light" pitchFamily="2" charset="-128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8EE104-BFDA-4728-ABFC-E0ABF93C3BA7}"/>
                </a:ext>
              </a:extLst>
            </p:cNvPr>
            <p:cNvSpPr txBox="1"/>
            <p:nvPr/>
          </p:nvSpPr>
          <p:spPr>
            <a:xfrm>
              <a:off x="52551" y="2389571"/>
              <a:ext cx="1889001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ko-KR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 Step</a:t>
              </a:r>
            </a:p>
            <a:p>
              <a:pPr algn="ctr" defTabSz="685800">
                <a:lnSpc>
                  <a:spcPct val="150000"/>
                </a:lnSpc>
                <a:defRPr/>
              </a:pPr>
              <a:r>
                <a:rPr lang="ko-KR" altLang="en-US" sz="1050" b="1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데이터셋</a:t>
              </a:r>
              <a:r>
                <a:rPr lang="ko-KR" altLang="en-US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준비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10D982B-04C0-4037-9571-C3C1F9D80474}"/>
              </a:ext>
            </a:extLst>
          </p:cNvPr>
          <p:cNvSpPr txBox="1"/>
          <p:nvPr/>
        </p:nvSpPr>
        <p:spPr>
          <a:xfrm>
            <a:off x="5295544" y="2109601"/>
            <a:ext cx="760144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8275A4-094B-4433-9C27-58F00A5190E1}"/>
              </a:ext>
            </a:extLst>
          </p:cNvPr>
          <p:cNvSpPr txBox="1"/>
          <p:nvPr/>
        </p:nvSpPr>
        <p:spPr>
          <a:xfrm>
            <a:off x="7307287" y="2115956"/>
            <a:ext cx="760143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9FA0DC-4B69-4426-A3F0-1339B12CC3C5}"/>
              </a:ext>
            </a:extLst>
          </p:cNvPr>
          <p:cNvSpPr txBox="1"/>
          <p:nvPr/>
        </p:nvSpPr>
        <p:spPr>
          <a:xfrm>
            <a:off x="3133752" y="2080605"/>
            <a:ext cx="894797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57239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E0B13-BE7C-F2CD-2510-F8C00CF4A278}"/>
              </a:ext>
            </a:extLst>
          </p:cNvPr>
          <p:cNvSpPr txBox="1"/>
          <p:nvPr/>
        </p:nvSpPr>
        <p:spPr>
          <a:xfrm>
            <a:off x="218873" y="972511"/>
            <a:ext cx="8706254" cy="153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err="1">
                <a:latin typeface="+mn-ea"/>
              </a:rPr>
              <a:t>데이터셋의</a:t>
            </a:r>
            <a:r>
              <a:rPr lang="ko-KR" altLang="en-US" sz="2000" b="1" dirty="0">
                <a:latin typeface="+mn-ea"/>
              </a:rPr>
              <a:t> 구성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i="1" dirty="0">
                <a:latin typeface="+mn-ea"/>
              </a:rPr>
              <a:t>   </a:t>
            </a:r>
            <a:r>
              <a:rPr lang="en-US" altLang="ko-KR" sz="1600" b="1" i="1" dirty="0">
                <a:latin typeface="+mn-ea"/>
              </a:rPr>
              <a:t>SMD-Plus </a:t>
            </a:r>
            <a:r>
              <a:rPr lang="ko-KR" altLang="en-US" sz="1600" b="1" i="1" dirty="0">
                <a:latin typeface="+mn-ea"/>
              </a:rPr>
              <a:t>공시 </a:t>
            </a:r>
            <a:r>
              <a:rPr lang="ko-KR" altLang="en-US" sz="1600" b="1" i="1" dirty="0" err="1">
                <a:latin typeface="+mn-ea"/>
              </a:rPr>
              <a:t>데이터셋</a:t>
            </a:r>
            <a:r>
              <a:rPr lang="ko-KR" altLang="en-US" sz="1600" i="1" dirty="0">
                <a:latin typeface="+mn-ea"/>
              </a:rPr>
              <a:t> 다운로드 </a:t>
            </a:r>
            <a:r>
              <a:rPr lang="en-US" altLang="ko-KR" sz="1600" i="1" dirty="0">
                <a:latin typeface="+mn-ea"/>
              </a:rPr>
              <a:t>: </a:t>
            </a:r>
            <a:r>
              <a:rPr lang="ko-KR" altLang="en-US" sz="1600" i="1" dirty="0">
                <a:latin typeface="+mn-ea"/>
              </a:rPr>
              <a:t>총 </a:t>
            </a:r>
            <a:r>
              <a:rPr lang="en-US" altLang="ko-KR" sz="1600" i="1" dirty="0">
                <a:latin typeface="+mn-ea"/>
              </a:rPr>
              <a:t>51</a:t>
            </a:r>
            <a:r>
              <a:rPr lang="ko-KR" altLang="en-US" sz="1600" i="1" dirty="0">
                <a:latin typeface="+mn-ea"/>
              </a:rPr>
              <a:t>개의 동영상 </a:t>
            </a:r>
            <a:r>
              <a:rPr lang="en-US" altLang="ko-KR" sz="1600" i="1" dirty="0">
                <a:latin typeface="+mn-ea"/>
              </a:rPr>
              <a:t>(Onshore 40, Onboard 11)</a:t>
            </a:r>
            <a:r>
              <a:rPr lang="ko-KR" altLang="en-US" sz="1600" i="1" dirty="0">
                <a:latin typeface="+mn-ea"/>
              </a:rPr>
              <a:t> </a:t>
            </a:r>
            <a:endParaRPr lang="en-US" altLang="ko-KR" sz="1600" i="1" dirty="0">
              <a:latin typeface="+mn-ea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i="1" dirty="0">
                <a:latin typeface="+mn-ea"/>
              </a:rPr>
              <a:t>   </a:t>
            </a:r>
            <a:r>
              <a:rPr lang="ko-KR" altLang="en-US" sz="1600" dirty="0">
                <a:latin typeface="+mn-ea"/>
              </a:rPr>
              <a:t>동영상 </a:t>
            </a:r>
            <a:r>
              <a:rPr lang="ko-KR" altLang="en-US" sz="1600" dirty="0" err="1">
                <a:latin typeface="+mn-ea"/>
              </a:rPr>
              <a:t>데이터셋에서</a:t>
            </a:r>
            <a:r>
              <a:rPr lang="ko-KR" altLang="en-US" sz="1600" dirty="0">
                <a:latin typeface="+mn-ea"/>
              </a:rPr>
              <a:t> 이미지 </a:t>
            </a:r>
            <a:r>
              <a:rPr lang="en-US" altLang="ko-KR" sz="1600" dirty="0">
                <a:latin typeface="+mn-ea"/>
              </a:rPr>
              <a:t>&amp; </a:t>
            </a:r>
            <a:r>
              <a:rPr lang="ko-KR" altLang="en-US" sz="1600" dirty="0">
                <a:latin typeface="+mn-ea"/>
              </a:rPr>
              <a:t>레이블 추출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i="1" dirty="0">
                <a:latin typeface="+mn-ea"/>
              </a:rPr>
              <a:t>   </a:t>
            </a:r>
            <a:r>
              <a:rPr lang="en-US" altLang="ko-KR" sz="1600" dirty="0"/>
              <a:t>Boat, Vessel/ship, Ferry, Kayak, Buoy, Sail boat, Other </a:t>
            </a:r>
            <a:r>
              <a:rPr lang="ko-KR" altLang="en-US" sz="1600" dirty="0"/>
              <a:t>총 </a:t>
            </a:r>
            <a:r>
              <a:rPr lang="en-US" altLang="ko-KR" sz="1600" dirty="0"/>
              <a:t>7</a:t>
            </a:r>
            <a:r>
              <a:rPr lang="ko-KR" altLang="en-US" sz="1600" dirty="0"/>
              <a:t>개의 클래스</a:t>
            </a:r>
            <a:endParaRPr lang="en-US" altLang="ko-KR" sz="1600" dirty="0"/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  </a:t>
            </a:r>
            <a:r>
              <a:rPr lang="en-US" altLang="ko-KR" sz="1600" b="1" dirty="0"/>
              <a:t>Vessel/ship</a:t>
            </a:r>
            <a:r>
              <a:rPr lang="ko-KR" altLang="en-US" sz="1600" dirty="0"/>
              <a:t> 클래스의 인스턴스 수가 가장 많고</a:t>
            </a:r>
            <a:r>
              <a:rPr lang="en-US" altLang="ko-KR" sz="1600" dirty="0"/>
              <a:t>,</a:t>
            </a:r>
            <a:r>
              <a:rPr lang="ko-KR" altLang="en-US" sz="1600" dirty="0"/>
              <a:t> 가장 빈번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609B75-D051-D666-2DE0-6EACEFD28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2"/>
          <a:stretch/>
        </p:blipFill>
        <p:spPr>
          <a:xfrm>
            <a:off x="683568" y="2645225"/>
            <a:ext cx="3238396" cy="3903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35" y="2645225"/>
            <a:ext cx="4095713" cy="39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61394" y="983903"/>
            <a:ext cx="870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data augmentation (</a:t>
            </a:r>
            <a:r>
              <a:rPr lang="en-US" altLang="ko-KR" sz="2000" b="1" dirty="0" err="1"/>
              <a:t>hyp.yaml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train.py </a:t>
            </a:r>
            <a:r>
              <a:rPr lang="ko-KR" altLang="en-US" sz="2000" b="1" dirty="0"/>
              <a:t>파일 작성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55" y="1547333"/>
            <a:ext cx="5479293" cy="49232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844027-63D5-4FE4-851F-4EBE495A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4" y="1530069"/>
            <a:ext cx="3203993" cy="49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9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61394" y="983903"/>
            <a:ext cx="870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data augmentation </a:t>
            </a:r>
            <a:r>
              <a:rPr lang="ko-KR" altLang="en-US" sz="2000" b="1" dirty="0" err="1"/>
              <a:t>하이퍼파라미터</a:t>
            </a:r>
            <a:r>
              <a:rPr lang="ko-KR" altLang="en-US" sz="2000" b="1" dirty="0"/>
              <a:t>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6DA1D-E05A-BD8B-7C47-C4309A2E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80" y="1605492"/>
            <a:ext cx="8235040" cy="49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0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61394" y="983903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augmentation </a:t>
            </a:r>
            <a:r>
              <a:rPr lang="ko-KR" altLang="en-US" sz="2000" b="1" dirty="0">
                <a:latin typeface="+mn-ea"/>
              </a:rPr>
              <a:t>실행 결과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80" y="1767526"/>
            <a:ext cx="4253762" cy="42537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B83EE2-4251-4833-BEE2-DB11BA7079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" y="1767526"/>
            <a:ext cx="4253762" cy="425376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89432EA-D245-4090-8210-41D6A848A232}"/>
              </a:ext>
            </a:extLst>
          </p:cNvPr>
          <p:cNvSpPr/>
          <p:nvPr/>
        </p:nvSpPr>
        <p:spPr>
          <a:xfrm>
            <a:off x="4142212" y="3532429"/>
            <a:ext cx="944618" cy="702852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01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err="1">
                <a:latin typeface="+mn-ea"/>
              </a:rPr>
              <a:t>딥러닝</a:t>
            </a:r>
            <a:r>
              <a:rPr lang="ko-KR" altLang="en-US" sz="2000" b="1" dirty="0">
                <a:latin typeface="+mn-ea"/>
              </a:rPr>
              <a:t> 학습 환경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i="1" dirty="0">
                <a:latin typeface="+mn-ea"/>
              </a:rPr>
              <a:t>(HW) PC </a:t>
            </a:r>
            <a:r>
              <a:rPr lang="ko-KR" altLang="en-US" sz="1600" i="1" dirty="0">
                <a:latin typeface="+mn-ea"/>
              </a:rPr>
              <a:t>사양</a:t>
            </a:r>
            <a:r>
              <a:rPr lang="en-US" altLang="ko-KR" sz="1600" i="1" dirty="0">
                <a:latin typeface="+mn-ea"/>
              </a:rPr>
              <a:t>, </a:t>
            </a:r>
            <a:r>
              <a:rPr lang="ko-KR" altLang="en-US" sz="1600" i="1" dirty="0">
                <a:latin typeface="+mn-ea"/>
              </a:rPr>
              <a:t>학습시간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	</a:t>
            </a:r>
            <a:r>
              <a:rPr lang="en-US" altLang="ko-KR" sz="1600" b="1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 :  </a:t>
            </a:r>
            <a:r>
              <a:rPr lang="pt-BR" altLang="ko-KR" sz="1600" b="1" i="1" kern="0" spc="-50" dirty="0">
                <a:latin typeface="맑은 고딕" panose="020B0503020000020004" pitchFamily="50" charset="-127"/>
              </a:rPr>
              <a:t>Intel(R) Core(TM) i7-1165G7 @ 2.80GHz </a:t>
            </a:r>
            <a:br>
              <a:rPr lang="pt-BR" altLang="ko-KR" sz="1600" b="1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b="1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RAM : 16GB</a:t>
            </a:r>
            <a:br>
              <a:rPr lang="pt-BR" altLang="ko-KR" sz="1600" b="1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b="1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GPU : </a:t>
            </a:r>
            <a:r>
              <a:rPr lang="pt-BR" altLang="ko-KR" sz="1600" b="1" i="1" kern="0" spc="-50" dirty="0">
                <a:latin typeface="맑은 고딕" panose="020B0503020000020004" pitchFamily="50" charset="-127"/>
              </a:rPr>
              <a:t>NVIDIA GeForce GTX 1650 Ti</a:t>
            </a:r>
            <a:endParaRPr lang="en-US" altLang="ko-KR" sz="1600" b="1" i="1" kern="0" spc="-50" dirty="0">
              <a:latin typeface="+mn-ea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i="1" dirty="0">
                <a:latin typeface="+mn-ea"/>
              </a:rPr>
              <a:t>(SW) </a:t>
            </a:r>
            <a:r>
              <a:rPr lang="en-US" altLang="ko-KR" sz="1600" b="1" i="1" dirty="0" err="1">
                <a:latin typeface="+mn-ea"/>
              </a:rPr>
              <a:t>Pytorch</a:t>
            </a:r>
            <a:r>
              <a:rPr lang="en-US" altLang="ko-KR" sz="1600" b="1" i="1" dirty="0">
                <a:latin typeface="+mn-ea"/>
              </a:rPr>
              <a:t>, CUDA 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i="1" dirty="0" err="1">
                <a:latin typeface="+mn-ea"/>
              </a:rPr>
              <a:t>하이퍼파라미터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: </a:t>
            </a:r>
            <a:r>
              <a:rPr lang="en-US" altLang="ko-KR" sz="1600" b="1" i="1" dirty="0">
                <a:latin typeface="+mn-ea"/>
              </a:rPr>
              <a:t>640 </a:t>
            </a:r>
            <a:r>
              <a:rPr lang="en-US" altLang="ko-KR" sz="1600" b="1" i="1" dirty="0" err="1">
                <a:latin typeface="+mn-ea"/>
              </a:rPr>
              <a:t>imgsz</a:t>
            </a:r>
            <a:r>
              <a:rPr lang="en-US" altLang="ko-KR" sz="1600" i="1" dirty="0">
                <a:latin typeface="+mn-ea"/>
              </a:rPr>
              <a:t>, </a:t>
            </a:r>
            <a:r>
              <a:rPr lang="en-US" altLang="ko-KR" sz="1600" b="1" i="1" dirty="0">
                <a:latin typeface="+mn-ea"/>
              </a:rPr>
              <a:t>15~30epoch, 0.0000909lr, batch size 16, </a:t>
            </a:r>
            <a:br>
              <a:rPr lang="en-US" altLang="ko-KR" sz="1600" b="1" i="1" dirty="0">
                <a:latin typeface="+mn-ea"/>
              </a:rPr>
            </a:br>
            <a:r>
              <a:rPr lang="en-US" altLang="ko-KR" sz="1600" b="1" i="1" dirty="0">
                <a:latin typeface="+mn-ea"/>
              </a:rPr>
              <a:t>		</a:t>
            </a:r>
            <a:r>
              <a:rPr lang="en-US" altLang="ko-KR" sz="1600" b="1" i="1" dirty="0" err="1">
                <a:latin typeface="+mn-ea"/>
              </a:rPr>
              <a:t>AdamW</a:t>
            </a:r>
            <a:r>
              <a:rPr lang="en-US" altLang="ko-KR" sz="1600" b="1" i="1" dirty="0">
                <a:latin typeface="+mn-ea"/>
              </a:rPr>
              <a:t> Optimizer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i="1" dirty="0">
                <a:latin typeface="+mn-ea"/>
              </a:rPr>
              <a:t>모델</a:t>
            </a:r>
            <a:r>
              <a:rPr lang="ko-KR" altLang="en-US" sz="1600" b="1" i="1" dirty="0">
                <a:latin typeface="+mn-ea"/>
              </a:rPr>
              <a:t> </a:t>
            </a:r>
            <a:r>
              <a:rPr lang="en-US" altLang="ko-KR" sz="1600" b="1" i="1" dirty="0">
                <a:latin typeface="+mn-ea"/>
              </a:rPr>
              <a:t>: YOLOv8n</a:t>
            </a:r>
            <a:br>
              <a:rPr lang="en-US" altLang="ko-KR" sz="1600" i="1" dirty="0">
                <a:latin typeface="+mn-ea"/>
              </a:rPr>
            </a:br>
            <a:endParaRPr lang="en-US" altLang="ko-KR" sz="1600" i="1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1E644F-A1EC-45A6-8FEC-77693D39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2" y="4437112"/>
            <a:ext cx="8880584" cy="13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제안하는 모델</a:t>
            </a:r>
            <a:endParaRPr lang="ko-KR" altLang="en-US" sz="32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 </a:t>
            </a:r>
            <a:r>
              <a:rPr lang="en-US" altLang="ko-KR" sz="2000" b="1" dirty="0">
                <a:latin typeface="+mn-ea"/>
              </a:rPr>
              <a:t>(default)</a:t>
            </a: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재현율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정밀도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mAP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학습 시간 </a:t>
            </a:r>
            <a:r>
              <a:rPr lang="en-US" altLang="ko-KR" sz="1600" dirty="0">
                <a:latin typeface="+mn-ea"/>
              </a:rPr>
              <a:t>: 1epoch </a:t>
            </a:r>
            <a:r>
              <a:rPr lang="ko-KR" altLang="en-US" sz="1600" dirty="0">
                <a:latin typeface="+mn-ea"/>
              </a:rPr>
              <a:t>당 약 </a:t>
            </a:r>
            <a:r>
              <a:rPr lang="en-US" altLang="ko-KR" sz="1600" dirty="0">
                <a:latin typeface="+mn-ea"/>
              </a:rPr>
              <a:t>20</a:t>
            </a:r>
            <a:r>
              <a:rPr lang="ko-KR" altLang="en-US" sz="1600" dirty="0">
                <a:latin typeface="+mn-ea"/>
              </a:rPr>
              <a:t>분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1FA3C6-AE7B-49EA-83CB-FDC4DEE7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9" y="1892783"/>
            <a:ext cx="7200800" cy="48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1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df922d41-91bf-45f8-8b2c-e1591bc010d5"/>
    <ds:schemaRef ds:uri="http://purl.org/dc/elements/1.1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10491</TotalTime>
  <Words>674</Words>
  <Application>Microsoft Office PowerPoint</Application>
  <PresentationFormat>화면 슬라이드 쇼(4:3)</PresentationFormat>
  <Paragraphs>186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HY견고딕</vt:lpstr>
      <vt:lpstr>HY헤드라인M</vt:lpstr>
      <vt:lpstr>KoPubWorld돋움체 Bold</vt:lpstr>
      <vt:lpstr>NEXON Lv1 Gothic OTF Light</vt:lpstr>
      <vt:lpstr>맑은 고딕</vt:lpstr>
      <vt:lpstr>문체부 제목 돋음체</vt:lpstr>
      <vt:lpstr>바른돋움 3</vt:lpstr>
      <vt:lpstr>-윤고딕330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User</cp:lastModifiedBy>
  <cp:revision>445</cp:revision>
  <cp:lastPrinted>2022-06-08T09:54:10Z</cp:lastPrinted>
  <dcterms:created xsi:type="dcterms:W3CDTF">2017-03-29T07:13:25Z</dcterms:created>
  <dcterms:modified xsi:type="dcterms:W3CDTF">2024-06-09T14:23:15Z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